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5" d="100"/>
          <a:sy n="75" d="100"/>
        </p:scale>
        <p:origin x="1181"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15-Dec-24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15-Dec-24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07271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15-Dec-24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15-Dec-24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15-Dec-24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15-Dec-24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15-Dec-24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15-Dec-24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15-Dec-24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15-Dec-24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15-Dec-24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15-Dec-24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&lt;Debopam Das&gt;</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&lt;12-15-25&gt;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1785"/>
            <a:ext cx="8975652" cy="4351338"/>
          </a:xfrm>
          <a:prstGeom prst="rect">
            <a:avLst/>
          </a:prstGeom>
        </p:spPr>
        <p:txBody>
          <a:bodyPr/>
          <a:lstStyle/>
          <a:p>
            <a:r>
              <a:rPr lang="en-US" sz="1400" dirty="0"/>
              <a:t>Data wrangling is the process of organizing, cleaning and converting data into a more suitable format. In the data set we first calculate the number of launches on each site, then we calculate the number and occurrence of each orbit. After that we calculate the number and occurrence of mission outcome per orbit type and created a landing outcome label from outcome </a:t>
            </a:r>
            <a:r>
              <a:rPr lang="en-US" sz="1400" dirty="0" smtClean="0"/>
              <a:t>column.</a:t>
            </a:r>
            <a:endParaRPr lang="en-US" sz="1400" dirty="0">
              <a:solidFill>
                <a:schemeClr val="accent3">
                  <a:lumMod val="25000"/>
                </a:schemeClr>
              </a:solidFill>
              <a:latin typeface="Abadi" panose="020B0604020104020204" pitchFamily="34" charset="0"/>
            </a:endParaRPr>
          </a:p>
          <a:p>
            <a:endParaRPr lang="en-US" sz="1400" dirty="0" smtClean="0">
              <a:solidFill>
                <a:schemeClr val="accent3">
                  <a:lumMod val="25000"/>
                </a:schemeClr>
              </a:solidFill>
              <a:latin typeface="Abadi" panose="020B0604020104020204" pitchFamily="34" charset="0"/>
            </a:endParaRPr>
          </a:p>
          <a:p>
            <a:endParaRPr lang="en-US" sz="1400" dirty="0">
              <a:solidFill>
                <a:schemeClr val="accent3">
                  <a:lumMod val="25000"/>
                </a:schemeClr>
              </a:solidFill>
              <a:latin typeface="Abadi" panose="020B0604020104020204" pitchFamily="34" charset="0"/>
            </a:endParaRPr>
          </a:p>
          <a:p>
            <a:endParaRPr lang="en-US" sz="1400" dirty="0" smtClean="0">
              <a:solidFill>
                <a:schemeClr val="accent3">
                  <a:lumMod val="25000"/>
                </a:schemeClr>
              </a:solidFill>
              <a:latin typeface="Abadi" panose="020B0604020104020204" pitchFamily="34" charset="0"/>
            </a:endParaRPr>
          </a:p>
          <a:p>
            <a:endParaRPr lang="en-US" sz="1400" dirty="0">
              <a:solidFill>
                <a:schemeClr val="accent3">
                  <a:lumMod val="25000"/>
                </a:schemeClr>
              </a:solidFill>
              <a:latin typeface="Abadi" panose="020B0604020104020204" pitchFamily="34" charset="0"/>
            </a:endParaRPr>
          </a:p>
          <a:p>
            <a:endParaRPr lang="en-US" sz="1400" dirty="0" smtClean="0">
              <a:solidFill>
                <a:schemeClr val="accent3">
                  <a:lumMod val="25000"/>
                </a:schemeClr>
              </a:solidFill>
              <a:latin typeface="Abadi" panose="020B0604020104020204" pitchFamily="34" charset="0"/>
            </a:endParaRPr>
          </a:p>
          <a:p>
            <a:endParaRPr lang="en-US" sz="1400" dirty="0">
              <a:solidFill>
                <a:schemeClr val="accent3">
                  <a:lumMod val="25000"/>
                </a:schemeClr>
              </a:solidFill>
              <a:latin typeface="Abadi" panose="020B0604020104020204" pitchFamily="34" charset="0"/>
            </a:endParaRPr>
          </a:p>
          <a:p>
            <a:endParaRPr lang="en-US" sz="1400" dirty="0" smtClean="0">
              <a:solidFill>
                <a:schemeClr val="accent3">
                  <a:lumMod val="25000"/>
                </a:schemeClr>
              </a:solidFill>
              <a:latin typeface="Abadi" panose="020B0604020104020204" pitchFamily="34" charset="0"/>
            </a:endParaRPr>
          </a:p>
          <a:p>
            <a:endParaRPr lang="en-US" sz="1400" dirty="0">
              <a:solidFill>
                <a:schemeClr val="accent3">
                  <a:lumMod val="25000"/>
                </a:schemeClr>
              </a:solidFill>
              <a:latin typeface="Abadi" panose="020B0604020104020204" pitchFamily="34" charset="0"/>
            </a:endParaRPr>
          </a:p>
          <a:p>
            <a:pPr marL="0" indent="0">
              <a:buNone/>
            </a:pPr>
            <a:r>
              <a:rPr lang="en-US" sz="1400" dirty="0"/>
              <a:t>https://github.com/dasdebopam/Coursera_data_sci_course/blob/main/capstone/labs_jupyter_spacex_Data_wrangling.ipynb</a:t>
            </a:r>
            <a:endParaRPr lang="en-US" sz="14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p:cNvPicPr>
            <a:picLocks noChangeAspect="1"/>
          </p:cNvPicPr>
          <p:nvPr/>
        </p:nvPicPr>
        <p:blipFill>
          <a:blip r:embed="rId3"/>
          <a:stretch>
            <a:fillRect/>
          </a:stretch>
        </p:blipFill>
        <p:spPr>
          <a:xfrm>
            <a:off x="1196022" y="2575639"/>
            <a:ext cx="7622857" cy="236362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745589" cy="4849495"/>
          </a:xfrm>
          <a:prstGeom prst="rect">
            <a:avLst/>
          </a:prstGeom>
        </p:spPr>
        <p:txBody>
          <a:bodyPr lIns="91440" tIns="45720" rIns="91440" bIns="45720" anchor="t"/>
          <a:lstStyle/>
          <a:p>
            <a:pPr>
              <a:lnSpc>
                <a:spcPct val="100000"/>
              </a:lnSpc>
              <a:spcBef>
                <a:spcPts val="1400"/>
              </a:spcBef>
            </a:pPr>
            <a:r>
              <a:rPr lang="en-US" sz="1200" dirty="0">
                <a:solidFill>
                  <a:schemeClr val="accent3">
                    <a:lumMod val="25000"/>
                  </a:schemeClr>
                </a:solidFill>
                <a:latin typeface="Abadi" panose="020B0604020104020204" pitchFamily="34" charset="0"/>
              </a:rPr>
              <a:t>Visualize the relationship between Flight Number and Launch Site.</a:t>
            </a:r>
          </a:p>
          <a:p>
            <a:pPr>
              <a:lnSpc>
                <a:spcPct val="100000"/>
              </a:lnSpc>
              <a:spcBef>
                <a:spcPts val="1400"/>
              </a:spcBef>
            </a:pPr>
            <a:r>
              <a:rPr lang="en-US" sz="1200" dirty="0" smtClean="0">
                <a:solidFill>
                  <a:schemeClr val="accent3">
                    <a:lumMod val="25000"/>
                  </a:schemeClr>
                </a:solidFill>
                <a:latin typeface="Abadi" panose="020B0604020104020204" pitchFamily="34" charset="0"/>
              </a:rPr>
              <a:t>Visualize </a:t>
            </a:r>
            <a:r>
              <a:rPr lang="en-US" sz="1200" dirty="0">
                <a:solidFill>
                  <a:schemeClr val="accent3">
                    <a:lumMod val="25000"/>
                  </a:schemeClr>
                </a:solidFill>
                <a:latin typeface="Abadi" panose="020B0604020104020204" pitchFamily="34" charset="0"/>
              </a:rPr>
              <a:t>the relationship between Payload Mass and Launch Site.</a:t>
            </a:r>
          </a:p>
          <a:p>
            <a:pPr>
              <a:lnSpc>
                <a:spcPct val="100000"/>
              </a:lnSpc>
              <a:spcBef>
                <a:spcPts val="1400"/>
              </a:spcBef>
            </a:pPr>
            <a:r>
              <a:rPr lang="en-US" sz="1200" dirty="0" smtClean="0">
                <a:solidFill>
                  <a:schemeClr val="accent3">
                    <a:lumMod val="25000"/>
                  </a:schemeClr>
                </a:solidFill>
                <a:latin typeface="Abadi" panose="020B0604020104020204" pitchFamily="34" charset="0"/>
              </a:rPr>
              <a:t>Visualize </a:t>
            </a:r>
            <a:r>
              <a:rPr lang="en-US" sz="1200" dirty="0">
                <a:solidFill>
                  <a:schemeClr val="accent3">
                    <a:lumMod val="25000"/>
                  </a:schemeClr>
                </a:solidFill>
                <a:latin typeface="Abadi" panose="020B0604020104020204" pitchFamily="34" charset="0"/>
              </a:rPr>
              <a:t>the relationship between success rate of each Orbit Type.</a:t>
            </a:r>
          </a:p>
          <a:p>
            <a:pPr>
              <a:lnSpc>
                <a:spcPct val="100000"/>
              </a:lnSpc>
              <a:spcBef>
                <a:spcPts val="1400"/>
              </a:spcBef>
            </a:pPr>
            <a:r>
              <a:rPr lang="en-US" sz="1200" dirty="0" smtClean="0">
                <a:solidFill>
                  <a:schemeClr val="accent3">
                    <a:lumMod val="25000"/>
                  </a:schemeClr>
                </a:solidFill>
                <a:latin typeface="Abadi" panose="020B0604020104020204" pitchFamily="34" charset="0"/>
              </a:rPr>
              <a:t>Visualize </a:t>
            </a:r>
            <a:r>
              <a:rPr lang="en-US" sz="1200" dirty="0">
                <a:solidFill>
                  <a:schemeClr val="accent3">
                    <a:lumMod val="25000"/>
                  </a:schemeClr>
                </a:solidFill>
                <a:latin typeface="Abadi" panose="020B0604020104020204" pitchFamily="34" charset="0"/>
              </a:rPr>
              <a:t>the relationship between Flight Number and Orbit Type.</a:t>
            </a:r>
          </a:p>
          <a:p>
            <a:pPr>
              <a:lnSpc>
                <a:spcPct val="100000"/>
              </a:lnSpc>
              <a:spcBef>
                <a:spcPts val="1400"/>
              </a:spcBef>
            </a:pPr>
            <a:r>
              <a:rPr lang="en-US" sz="1200" dirty="0" smtClean="0">
                <a:solidFill>
                  <a:schemeClr val="accent3">
                    <a:lumMod val="25000"/>
                  </a:schemeClr>
                </a:solidFill>
                <a:latin typeface="Abadi" panose="020B0604020104020204" pitchFamily="34" charset="0"/>
              </a:rPr>
              <a:t>Visualize </a:t>
            </a:r>
            <a:r>
              <a:rPr lang="en-US" sz="1200" dirty="0">
                <a:solidFill>
                  <a:schemeClr val="accent3">
                    <a:lumMod val="25000"/>
                  </a:schemeClr>
                </a:solidFill>
                <a:latin typeface="Abadi" panose="020B0604020104020204" pitchFamily="34" charset="0"/>
              </a:rPr>
              <a:t>the relationship between Payload Mass and Orbit Type.</a:t>
            </a:r>
          </a:p>
          <a:p>
            <a:pPr>
              <a:lnSpc>
                <a:spcPct val="100000"/>
              </a:lnSpc>
              <a:spcBef>
                <a:spcPts val="1400"/>
              </a:spcBef>
            </a:pPr>
            <a:r>
              <a:rPr lang="en-US" sz="1200" dirty="0" smtClean="0">
                <a:solidFill>
                  <a:schemeClr val="accent3">
                    <a:lumMod val="25000"/>
                  </a:schemeClr>
                </a:solidFill>
                <a:latin typeface="Abadi" panose="020B0604020104020204" pitchFamily="34" charset="0"/>
              </a:rPr>
              <a:t>Visualize </a:t>
            </a:r>
            <a:r>
              <a:rPr lang="en-US" sz="1200" dirty="0">
                <a:solidFill>
                  <a:schemeClr val="accent3">
                    <a:lumMod val="25000"/>
                  </a:schemeClr>
                </a:solidFill>
                <a:latin typeface="Abadi" panose="020B0604020104020204" pitchFamily="34" charset="0"/>
              </a:rPr>
              <a:t>the launch success yearly trend.</a:t>
            </a:r>
          </a:p>
          <a:p>
            <a:pPr>
              <a:lnSpc>
                <a:spcPct val="100000"/>
              </a:lnSpc>
              <a:spcBef>
                <a:spcPts val="1400"/>
              </a:spcBef>
            </a:pPr>
            <a:r>
              <a:rPr lang="en-US" sz="1200" dirty="0" smtClean="0">
                <a:solidFill>
                  <a:schemeClr val="accent3">
                    <a:lumMod val="25000"/>
                  </a:schemeClr>
                </a:solidFill>
                <a:latin typeface="Abadi" panose="020B0604020104020204" pitchFamily="34" charset="0"/>
              </a:rPr>
              <a:t>Create </a:t>
            </a:r>
            <a:r>
              <a:rPr lang="en-US" sz="1200" dirty="0">
                <a:solidFill>
                  <a:schemeClr val="accent3">
                    <a:lumMod val="25000"/>
                  </a:schemeClr>
                </a:solidFill>
                <a:latin typeface="Abadi" panose="020B0604020104020204" pitchFamily="34" charset="0"/>
              </a:rPr>
              <a:t>dummy variables to categorical columns.</a:t>
            </a:r>
          </a:p>
          <a:p>
            <a:pPr>
              <a:lnSpc>
                <a:spcPct val="100000"/>
              </a:lnSpc>
              <a:spcBef>
                <a:spcPts val="1400"/>
              </a:spcBef>
            </a:pPr>
            <a:r>
              <a:rPr lang="en-US" sz="1200" dirty="0" smtClean="0">
                <a:solidFill>
                  <a:schemeClr val="accent3">
                    <a:lumMod val="25000"/>
                  </a:schemeClr>
                </a:solidFill>
                <a:latin typeface="Abadi" panose="020B0604020104020204" pitchFamily="34" charset="0"/>
              </a:rPr>
              <a:t>Cast </a:t>
            </a:r>
            <a:r>
              <a:rPr lang="en-US" sz="1200" dirty="0">
                <a:solidFill>
                  <a:schemeClr val="accent3">
                    <a:lumMod val="25000"/>
                  </a:schemeClr>
                </a:solidFill>
                <a:latin typeface="Abadi" panose="020B0604020104020204" pitchFamily="34" charset="0"/>
              </a:rPr>
              <a:t>all numeric columns to float64.</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This includes Bar charts and Scatter plots and line charts showing relationships between </a:t>
            </a:r>
            <a:r>
              <a:rPr lang="en-US" sz="1400" dirty="0" smtClean="0">
                <a:solidFill>
                  <a:schemeClr val="accent3">
                    <a:lumMod val="25000"/>
                  </a:schemeClr>
                </a:solidFill>
                <a:latin typeface="Abadi" panose="020B0604020104020204" pitchFamily="34" charset="0"/>
              </a:rPr>
              <a:t>different variables</a:t>
            </a:r>
            <a:r>
              <a:rPr lang="en-US" sz="1400" dirty="0">
                <a:solidFill>
                  <a:schemeClr val="accent3">
                    <a:lumMod val="25000"/>
                  </a:schemeClr>
                </a:solidFill>
                <a:latin typeface="Abadi" panose="020B0604020104020204" pitchFamily="34" charset="0"/>
              </a:rPr>
              <a:t>, as we got a idea if relationships from scatterplots we then interpret the relation </a:t>
            </a:r>
            <a:r>
              <a:rPr lang="en-US" sz="1400" dirty="0" smtClean="0">
                <a:solidFill>
                  <a:schemeClr val="accent3">
                    <a:lumMod val="25000"/>
                  </a:schemeClr>
                </a:solidFill>
                <a:latin typeface="Abadi" panose="020B0604020104020204" pitchFamily="34" charset="0"/>
              </a:rPr>
              <a:t>between different </a:t>
            </a:r>
            <a:r>
              <a:rPr lang="en-US" sz="1400" dirty="0">
                <a:solidFill>
                  <a:schemeClr val="accent3">
                    <a:lumMod val="25000"/>
                  </a:schemeClr>
                </a:solidFill>
                <a:latin typeface="Abadi" panose="020B0604020104020204" pitchFamily="34" charset="0"/>
              </a:rPr>
              <a:t>aspects through bar graphs to determine which orbit have highest success rate. Then we </a:t>
            </a:r>
            <a:r>
              <a:rPr lang="en-US" sz="1400" dirty="0" err="1" smtClean="0">
                <a:solidFill>
                  <a:schemeClr val="accent3">
                    <a:lumMod val="25000"/>
                  </a:schemeClr>
                </a:solidFill>
                <a:latin typeface="Abadi" panose="020B0604020104020204" pitchFamily="34" charset="0"/>
              </a:rPr>
              <a:t>usedthe</a:t>
            </a:r>
            <a:r>
              <a:rPr lang="en-US" sz="1400" dirty="0" smtClean="0">
                <a:solidFill>
                  <a:schemeClr val="accent3">
                    <a:lumMod val="25000"/>
                  </a:schemeClr>
                </a:solidFill>
                <a:latin typeface="Abadi" panose="020B0604020104020204" pitchFamily="34" charset="0"/>
              </a:rPr>
              <a:t> </a:t>
            </a:r>
            <a:r>
              <a:rPr lang="en-US" sz="1400" dirty="0">
                <a:solidFill>
                  <a:schemeClr val="accent3">
                    <a:lumMod val="25000"/>
                  </a:schemeClr>
                </a:solidFill>
                <a:latin typeface="Abadi" panose="020B0604020104020204" pitchFamily="34" charset="0"/>
              </a:rPr>
              <a:t>line graph to show patterns overtime(Launch success yearly trend).Add </a:t>
            </a:r>
            <a:r>
              <a:rPr lang="en-US" sz="1400" dirty="0">
                <a:solidFill>
                  <a:schemeClr val="accent3">
                    <a:lumMod val="25000"/>
                  </a:schemeClr>
                </a:solidFill>
                <a:latin typeface="Abadi" panose="020B0604020104020204" pitchFamily="34" charset="0"/>
              </a:rPr>
              <a:t>the GitHub URL of your completed EDA with data visualization notebook, as an external reference and peer-review purpose</a:t>
            </a:r>
          </a:p>
          <a:p>
            <a:pPr marL="0" indent="0">
              <a:buNone/>
            </a:pPr>
            <a:endParaRPr lang="en-US" sz="1200" dirty="0"/>
          </a:p>
          <a:p>
            <a:pPr marL="0" indent="0">
              <a:buNone/>
            </a:pPr>
            <a:r>
              <a:rPr lang="en-US" sz="1200" dirty="0"/>
              <a:t>https://github.com/dasdebopam/Coursera_data_sci_course/blob/main/capstone/EDA_with_Visualization.ipynb</a:t>
            </a:r>
            <a:endParaRPr lang="en-US" sz="12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4000"/>
            <a:ext cx="9745589" cy="4795519"/>
          </a:xfrm>
          <a:prstGeom prst="rect">
            <a:avLst/>
          </a:prstGeom>
        </p:spPr>
        <p:txBody>
          <a:bodyPr lIns="91440" tIns="45720" rIns="91440" bIns="45720" anchor="t"/>
          <a:lstStyle/>
          <a:p>
            <a:pPr>
              <a:lnSpc>
                <a:spcPct val="100000"/>
              </a:lnSpc>
              <a:spcBef>
                <a:spcPts val="1400"/>
              </a:spcBef>
            </a:pPr>
            <a:r>
              <a:rPr lang="en-US" sz="1400" dirty="0" smtClean="0"/>
              <a:t>Displayed </a:t>
            </a:r>
            <a:r>
              <a:rPr lang="en-US" sz="1400" dirty="0"/>
              <a:t>the names of the unique launch sites in the space mission. </a:t>
            </a:r>
            <a:endParaRPr lang="en-US" sz="1400" dirty="0" smtClean="0"/>
          </a:p>
          <a:p>
            <a:pPr>
              <a:lnSpc>
                <a:spcPct val="100000"/>
              </a:lnSpc>
              <a:spcBef>
                <a:spcPts val="1400"/>
              </a:spcBef>
            </a:pPr>
            <a:r>
              <a:rPr lang="en-US" sz="1400" dirty="0" smtClean="0"/>
              <a:t> </a:t>
            </a:r>
            <a:r>
              <a:rPr lang="en-US" sz="1400" dirty="0"/>
              <a:t>Displayed 5 records where launch sites begin with the string ‘CCA’. </a:t>
            </a:r>
            <a:endParaRPr lang="en-US" sz="1400" dirty="0" smtClean="0"/>
          </a:p>
          <a:p>
            <a:pPr>
              <a:lnSpc>
                <a:spcPct val="100000"/>
              </a:lnSpc>
              <a:spcBef>
                <a:spcPts val="1400"/>
              </a:spcBef>
            </a:pPr>
            <a:r>
              <a:rPr lang="en-US" sz="1400" dirty="0" smtClean="0"/>
              <a:t> </a:t>
            </a:r>
            <a:r>
              <a:rPr lang="en-US" sz="1400" dirty="0"/>
              <a:t>Displayed the total payload mass carried by booster launched by NASA(CRS). </a:t>
            </a:r>
            <a:endParaRPr lang="en-US" sz="1400" dirty="0" smtClean="0"/>
          </a:p>
          <a:p>
            <a:pPr>
              <a:lnSpc>
                <a:spcPct val="100000"/>
              </a:lnSpc>
              <a:spcBef>
                <a:spcPts val="1400"/>
              </a:spcBef>
            </a:pPr>
            <a:r>
              <a:rPr lang="en-US" sz="1400" dirty="0" smtClean="0"/>
              <a:t> </a:t>
            </a:r>
            <a:r>
              <a:rPr lang="en-US" sz="1400" dirty="0"/>
              <a:t>Displayed the average payload mass carried by booster version F9 v1.1</a:t>
            </a:r>
            <a:r>
              <a:rPr lang="en-US" sz="1400" dirty="0" smtClean="0"/>
              <a:t>.</a:t>
            </a:r>
          </a:p>
          <a:p>
            <a:pPr>
              <a:lnSpc>
                <a:spcPct val="100000"/>
              </a:lnSpc>
              <a:spcBef>
                <a:spcPts val="1400"/>
              </a:spcBef>
            </a:pPr>
            <a:r>
              <a:rPr lang="en-US" sz="1400" dirty="0" smtClean="0"/>
              <a:t> Listed </a:t>
            </a:r>
            <a:r>
              <a:rPr lang="en-US" sz="1400" dirty="0"/>
              <a:t>the date when the first successful landing outcome in ground pad was achieved. </a:t>
            </a:r>
            <a:endParaRPr lang="en-US" sz="1400" dirty="0" smtClean="0"/>
          </a:p>
          <a:p>
            <a:pPr>
              <a:lnSpc>
                <a:spcPct val="100000"/>
              </a:lnSpc>
              <a:spcBef>
                <a:spcPts val="1400"/>
              </a:spcBef>
            </a:pPr>
            <a:r>
              <a:rPr lang="en-US" sz="1400" dirty="0" smtClean="0"/>
              <a:t>Listed </a:t>
            </a:r>
            <a:r>
              <a:rPr lang="en-US" sz="1400" dirty="0"/>
              <a:t>the names of the boosters which have success in drone ship and have payload mass greater than 4000 but less than </a:t>
            </a:r>
            <a:r>
              <a:rPr lang="en-US" sz="1400" dirty="0" smtClean="0"/>
              <a:t>6000.</a:t>
            </a:r>
          </a:p>
          <a:p>
            <a:pPr>
              <a:lnSpc>
                <a:spcPct val="100000"/>
              </a:lnSpc>
              <a:spcBef>
                <a:spcPts val="1400"/>
              </a:spcBef>
            </a:pPr>
            <a:r>
              <a:rPr lang="en-US" sz="1400" dirty="0" smtClean="0"/>
              <a:t>Listed </a:t>
            </a:r>
            <a:r>
              <a:rPr lang="en-US" sz="1400" dirty="0"/>
              <a:t>the total number of successful and failure mission outcomes. </a:t>
            </a:r>
          </a:p>
          <a:p>
            <a:pPr>
              <a:lnSpc>
                <a:spcPct val="100000"/>
              </a:lnSpc>
              <a:spcBef>
                <a:spcPts val="1400"/>
              </a:spcBef>
            </a:pPr>
            <a:r>
              <a:rPr lang="en-US" sz="1400" dirty="0" smtClean="0"/>
              <a:t>Listed </a:t>
            </a:r>
            <a:r>
              <a:rPr lang="en-US" sz="1400" dirty="0"/>
              <a:t>the names of the </a:t>
            </a:r>
            <a:r>
              <a:rPr lang="en-US" sz="1400" dirty="0" err="1"/>
              <a:t>booster_versions</a:t>
            </a:r>
            <a:r>
              <a:rPr lang="en-US" sz="1400" dirty="0"/>
              <a:t> which have carried the maximum payload mass. </a:t>
            </a:r>
            <a:endParaRPr lang="en-US" sz="1400" dirty="0" smtClean="0"/>
          </a:p>
          <a:p>
            <a:pPr>
              <a:lnSpc>
                <a:spcPct val="100000"/>
              </a:lnSpc>
              <a:spcBef>
                <a:spcPts val="1400"/>
              </a:spcBef>
            </a:pPr>
            <a:r>
              <a:rPr lang="en-US" sz="1400" dirty="0" smtClean="0"/>
              <a:t> </a:t>
            </a:r>
            <a:r>
              <a:rPr lang="en-US" sz="1400" dirty="0"/>
              <a:t>Listed the records which will display the month names, failure </a:t>
            </a:r>
            <a:r>
              <a:rPr lang="en-US" sz="1400" dirty="0" err="1"/>
              <a:t>landing_outcomes</a:t>
            </a:r>
            <a:r>
              <a:rPr lang="en-US" sz="1400" dirty="0"/>
              <a:t> in drone ships, booster versions, </a:t>
            </a:r>
            <a:r>
              <a:rPr lang="en-US" sz="1400" dirty="0" err="1"/>
              <a:t>launch_site</a:t>
            </a:r>
            <a:r>
              <a:rPr lang="en-US" sz="1400" dirty="0"/>
              <a:t> for the months in the year 2015. </a:t>
            </a:r>
          </a:p>
          <a:p>
            <a:pPr>
              <a:lnSpc>
                <a:spcPct val="100000"/>
              </a:lnSpc>
              <a:spcBef>
                <a:spcPts val="1400"/>
              </a:spcBef>
            </a:pPr>
            <a:r>
              <a:rPr lang="en-US" sz="1400" dirty="0" smtClean="0"/>
              <a:t>Ranking </a:t>
            </a:r>
            <a:r>
              <a:rPr lang="en-US" sz="1400" dirty="0"/>
              <a:t>the count of landing outcomes between the date 2010-06-04 and 2017-03-20, in descending order</a:t>
            </a:r>
            <a:r>
              <a:rPr lang="en-US" sz="1400" dirty="0" smtClean="0"/>
              <a:t>.</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https://github.com/dasdebopam/Coursera_data_sci_course/blob/main/capstone/EDAwithsql.ipynb</a:t>
            </a:r>
            <a:endParaRPr lang="en-US" sz="1400" dirty="0"/>
          </a:p>
          <a:p>
            <a:endParaRPr lang="en-US" sz="1400" dirty="0"/>
          </a:p>
          <a:p>
            <a:endParaRPr lang="en-US" sz="1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400" dirty="0" smtClean="0"/>
              <a:t>We </a:t>
            </a:r>
            <a:r>
              <a:rPr lang="en-US" sz="2400" dirty="0"/>
              <a:t>then marked the success/ failed launches for each site on the map. </a:t>
            </a:r>
          </a:p>
          <a:p>
            <a:pPr>
              <a:lnSpc>
                <a:spcPct val="100000"/>
              </a:lnSpc>
              <a:spcBef>
                <a:spcPts val="1400"/>
              </a:spcBef>
            </a:pPr>
            <a:r>
              <a:rPr lang="en-US" sz="2400" dirty="0" smtClean="0"/>
              <a:t>We </a:t>
            </a:r>
            <a:r>
              <a:rPr lang="en-US" sz="2400" dirty="0"/>
              <a:t>build an interactive Map to visualize the launch data. </a:t>
            </a:r>
          </a:p>
          <a:p>
            <a:pPr>
              <a:lnSpc>
                <a:spcPct val="100000"/>
              </a:lnSpc>
              <a:spcBef>
                <a:spcPts val="1400"/>
              </a:spcBef>
            </a:pPr>
            <a:r>
              <a:rPr lang="en-US" sz="2400" dirty="0" smtClean="0"/>
              <a:t>Added </a:t>
            </a:r>
            <a:r>
              <a:rPr lang="en-US" sz="2400" dirty="0"/>
              <a:t>marker with circle, popup label and text label to show their geographical locations , proximity to equator line and coasts. </a:t>
            </a:r>
          </a:p>
          <a:p>
            <a:pPr>
              <a:lnSpc>
                <a:spcPct val="100000"/>
              </a:lnSpc>
              <a:spcBef>
                <a:spcPts val="1400"/>
              </a:spcBef>
            </a:pPr>
            <a:r>
              <a:rPr lang="en-US" sz="2400" dirty="0" smtClean="0"/>
              <a:t>Calculated </a:t>
            </a:r>
            <a:r>
              <a:rPr lang="en-US" sz="2400" dirty="0"/>
              <a:t>the distances between a launch sites to its proximities. </a:t>
            </a:r>
          </a:p>
          <a:p>
            <a:pPr>
              <a:lnSpc>
                <a:spcPct val="100000"/>
              </a:lnSpc>
              <a:spcBef>
                <a:spcPts val="1400"/>
              </a:spcBef>
            </a:pPr>
            <a:r>
              <a:rPr lang="en-US" sz="2400" dirty="0" smtClean="0"/>
              <a:t>Added </a:t>
            </a:r>
            <a:r>
              <a:rPr lang="en-US" sz="2400" dirty="0"/>
              <a:t>polyline to show distance between launch site and highway, railway ,closest city and coast</a:t>
            </a:r>
            <a:endParaRPr lang="en-US" dirty="0"/>
          </a:p>
          <a:p>
            <a:pPr marL="0" indent="0">
              <a:buNone/>
            </a:pPr>
            <a:r>
              <a:rPr lang="en-US" dirty="0"/>
              <a:t>https://github.com/dasdebopam/Coursera_data_sci_course/blob/main/capstone/folium_lab.ipynb</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marL="0" indent="0">
              <a:buNone/>
            </a:pPr>
            <a:r>
              <a:rPr lang="en-US" sz="2400" dirty="0"/>
              <a:t>Created a Dashboard with </a:t>
            </a:r>
            <a:r>
              <a:rPr lang="en-US" sz="2400" dirty="0" err="1"/>
              <a:t>plotly</a:t>
            </a:r>
            <a:r>
              <a:rPr lang="en-US" sz="2400" dirty="0"/>
              <a:t> Dash (</a:t>
            </a:r>
            <a:r>
              <a:rPr lang="en-US" sz="2400" dirty="0" err="1"/>
              <a:t>SpaceX</a:t>
            </a:r>
            <a:r>
              <a:rPr lang="en-US" sz="2400" dirty="0"/>
              <a:t> Launch Records Dashboard) </a:t>
            </a:r>
            <a:endParaRPr lang="en-US" sz="2400" dirty="0" smtClean="0"/>
          </a:p>
          <a:p>
            <a:pPr marL="0" indent="0">
              <a:buNone/>
            </a:pPr>
            <a:r>
              <a:rPr lang="en-US" sz="2400" dirty="0" smtClean="0"/>
              <a:t>• </a:t>
            </a:r>
            <a:r>
              <a:rPr lang="en-US" sz="2400" dirty="0"/>
              <a:t>Added a dropdown to select launch site. </a:t>
            </a:r>
            <a:endParaRPr lang="en-US" sz="2400" dirty="0" smtClean="0"/>
          </a:p>
          <a:p>
            <a:pPr marL="0" indent="0">
              <a:buNone/>
            </a:pPr>
            <a:r>
              <a:rPr lang="en-US" sz="2400" dirty="0" smtClean="0"/>
              <a:t>• </a:t>
            </a:r>
            <a:r>
              <a:rPr lang="en-US" sz="2400" dirty="0"/>
              <a:t>Added pie chart to show successful launches while selecting all sites, and success and failure count when specific launch site was selected</a:t>
            </a:r>
            <a:r>
              <a:rPr lang="en-US" sz="2400" dirty="0" smtClean="0"/>
              <a:t>.</a:t>
            </a:r>
          </a:p>
          <a:p>
            <a:pPr marL="0" indent="0">
              <a:buNone/>
            </a:pPr>
            <a:r>
              <a:rPr lang="en-US" sz="2400" dirty="0" smtClean="0"/>
              <a:t>• </a:t>
            </a:r>
            <a:r>
              <a:rPr lang="en-US" sz="2400" dirty="0"/>
              <a:t>To show payload range we added a slider. </a:t>
            </a:r>
            <a:endParaRPr lang="en-US" sz="2400" dirty="0" smtClean="0"/>
          </a:p>
          <a:p>
            <a:pPr marL="0" indent="0">
              <a:buNone/>
            </a:pPr>
            <a:r>
              <a:rPr lang="en-US" sz="2400" dirty="0" smtClean="0"/>
              <a:t>• </a:t>
            </a:r>
            <a:r>
              <a:rPr lang="en-US" sz="2400" dirty="0"/>
              <a:t>Added a scatter chart showing relation between payload and launch </a:t>
            </a:r>
            <a:r>
              <a:rPr lang="en-US" sz="2400" dirty="0" smtClean="0"/>
              <a:t>success</a:t>
            </a:r>
          </a:p>
          <a:p>
            <a:pPr marL="0" indent="0">
              <a:buNone/>
            </a:pPr>
            <a:endParaRPr lang="en-US" sz="2400" dirty="0"/>
          </a:p>
          <a:p>
            <a:pPr marL="0" indent="0">
              <a:buNone/>
            </a:pPr>
            <a:endParaRPr lang="en-US" sz="2400" dirty="0" smtClean="0"/>
          </a:p>
          <a:p>
            <a:pPr marL="0" indent="0">
              <a:buNone/>
            </a:pPr>
            <a:r>
              <a:rPr lang="en-US" sz="2400" dirty="0"/>
              <a:t>https://github.com/dasdebopam/Coursera_data_sci_course/blob/main/capstone/spacex_dash_app.py</a:t>
            </a:r>
            <a:endParaRPr lang="en-US" sz="2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pic>
        <p:nvPicPr>
          <p:cNvPr id="2" name="Content Placeholder 1"/>
          <p:cNvPicPr>
            <a:picLocks noGrp="1" noChangeAspect="1"/>
          </p:cNvPicPr>
          <p:nvPr>
            <p:ph idx="4294967295"/>
          </p:nvPr>
        </p:nvPicPr>
        <p:blipFill>
          <a:blip r:embed="rId3"/>
          <a:stretch>
            <a:fillRect/>
          </a:stretch>
        </p:blipFill>
        <p:spPr>
          <a:xfrm>
            <a:off x="597218" y="1328714"/>
            <a:ext cx="9745662" cy="3191240"/>
          </a:xfrm>
          <a:prstGeom prst="rect">
            <a:avLst/>
          </a:prstGeom>
        </p:spPr>
      </p:pic>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Rectangle 5"/>
          <p:cNvSpPr/>
          <p:nvPr/>
        </p:nvSpPr>
        <p:spPr>
          <a:xfrm>
            <a:off x="1158240" y="4811098"/>
            <a:ext cx="9601200" cy="646331"/>
          </a:xfrm>
          <a:prstGeom prst="rect">
            <a:avLst/>
          </a:prstGeom>
        </p:spPr>
        <p:txBody>
          <a:bodyPr wrap="square">
            <a:spAutoFit/>
          </a:bodyPr>
          <a:lstStyle/>
          <a:p>
            <a:r>
              <a:rPr lang="en-US" dirty="0"/>
              <a:t>https://github.com/dasdebopam/Coursera_data_sci_course/blob/main/capstone/SpaceX_Machine_Learning_Prediction_Part_5.ipynb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pic>
        <p:nvPicPr>
          <p:cNvPr id="2" name="Picture 1"/>
          <p:cNvPicPr>
            <a:picLocks noChangeAspect="1"/>
          </p:cNvPicPr>
          <p:nvPr/>
        </p:nvPicPr>
        <p:blipFill>
          <a:blip r:embed="rId4"/>
          <a:stretch>
            <a:fillRect/>
          </a:stretch>
        </p:blipFill>
        <p:spPr>
          <a:xfrm>
            <a:off x="497840" y="1371600"/>
            <a:ext cx="11450320" cy="3886200"/>
          </a:xfrm>
          <a:prstGeom prst="rect">
            <a:avLst/>
          </a:prstGeom>
        </p:spPr>
      </p:pic>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flipH="1">
            <a:off x="13147039" y="1988477"/>
            <a:ext cx="396240"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stretch>
            <a:fillRect/>
          </a:stretch>
        </p:blipFill>
        <p:spPr>
          <a:xfrm>
            <a:off x="515576" y="1318959"/>
            <a:ext cx="10942396" cy="484816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smtClean="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rPr>
              <a:t>Introduction</a:t>
            </a:r>
          </a:p>
          <a:p>
            <a:pPr>
              <a:lnSpc>
                <a:spcPct val="100000"/>
              </a:lnSpc>
              <a:spcBef>
                <a:spcPts val="1400"/>
              </a:spcBef>
            </a:pPr>
            <a:r>
              <a:rPr lang="en-US" sz="2200" dirty="0" smtClean="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rPr>
              <a:t>Results</a:t>
            </a:r>
          </a:p>
          <a:p>
            <a:pPr>
              <a:lnSpc>
                <a:spcPct val="100000"/>
              </a:lnSpc>
              <a:spcBef>
                <a:spcPts val="1400"/>
              </a:spcBef>
            </a:pPr>
            <a:r>
              <a:rPr lang="en-US" sz="2200" dirty="0" smtClean="0">
                <a:solidFill>
                  <a:schemeClr val="accent3">
                    <a:lumMod val="25000"/>
                  </a:schemeClr>
                </a:solidFill>
                <a:latin typeface="Abadi"/>
              </a:rPr>
              <a:t>Conclusion</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920782" y="1447800"/>
            <a:ext cx="10011378" cy="441452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671830" y="1574589"/>
            <a:ext cx="10006330" cy="485262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665237" y="1457325"/>
            <a:ext cx="10145004" cy="456824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stretch>
            <a:fillRect/>
          </a:stretch>
        </p:blipFill>
        <p:spPr>
          <a:xfrm>
            <a:off x="874712" y="1499525"/>
            <a:ext cx="9173528" cy="452604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pic>
        <p:nvPicPr>
          <p:cNvPr id="2" name="Content Placeholder 1"/>
          <p:cNvPicPr>
            <a:picLocks noGrp="1" noChangeAspect="1"/>
          </p:cNvPicPr>
          <p:nvPr>
            <p:ph idx="4294967295"/>
          </p:nvPr>
        </p:nvPicPr>
        <p:blipFill>
          <a:blip r:embed="rId3"/>
          <a:stretch>
            <a:fillRect/>
          </a:stretch>
        </p:blipFill>
        <p:spPr>
          <a:xfrm>
            <a:off x="770011" y="1380966"/>
            <a:ext cx="6375052" cy="5477033"/>
          </a:xfrm>
          <a:prstGeom prst="rect">
            <a:avLst/>
          </a:prstGeom>
        </p:spPr>
      </p:pic>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2" name="Content Placeholder 1"/>
          <p:cNvPicPr>
            <a:picLocks noGrp="1" noChangeAspect="1"/>
          </p:cNvPicPr>
          <p:nvPr>
            <p:ph idx="4294967295"/>
          </p:nvPr>
        </p:nvPicPr>
        <p:blipFill>
          <a:blip r:embed="rId3"/>
          <a:stretch>
            <a:fillRect/>
          </a:stretch>
        </p:blipFill>
        <p:spPr>
          <a:xfrm>
            <a:off x="2807130" y="1674235"/>
            <a:ext cx="5833838" cy="4351338"/>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2" name="Content Placeholder 1"/>
          <p:cNvPicPr>
            <a:picLocks noGrp="1" noChangeAspect="1"/>
          </p:cNvPicPr>
          <p:nvPr>
            <p:ph idx="4294967295"/>
          </p:nvPr>
        </p:nvPicPr>
        <p:blipFill>
          <a:blip r:embed="rId3"/>
          <a:stretch>
            <a:fillRect/>
          </a:stretch>
        </p:blipFill>
        <p:spPr>
          <a:xfrm>
            <a:off x="1344136" y="1599248"/>
            <a:ext cx="8353425" cy="3914775"/>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pic>
        <p:nvPicPr>
          <p:cNvPr id="2" name="Content Placeholder 1"/>
          <p:cNvPicPr>
            <a:picLocks noGrp="1" noChangeAspect="1"/>
          </p:cNvPicPr>
          <p:nvPr>
            <p:ph idx="4294967295"/>
          </p:nvPr>
        </p:nvPicPr>
        <p:blipFill>
          <a:blip r:embed="rId3"/>
          <a:stretch>
            <a:fillRect/>
          </a:stretch>
        </p:blipFill>
        <p:spPr>
          <a:xfrm>
            <a:off x="1113631" y="2096294"/>
            <a:ext cx="9058275" cy="3810000"/>
          </a:xfrm>
          <a:prstGeom prst="rect">
            <a:avLst/>
          </a:prstGeom>
        </p:spPr>
      </p:pic>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pic>
        <p:nvPicPr>
          <p:cNvPr id="2" name="Content Placeholder 1"/>
          <p:cNvPicPr>
            <a:picLocks noGrp="1" noChangeAspect="1"/>
          </p:cNvPicPr>
          <p:nvPr>
            <p:ph idx="4294967295"/>
          </p:nvPr>
        </p:nvPicPr>
        <p:blipFill>
          <a:blip r:embed="rId3"/>
          <a:stretch>
            <a:fillRect/>
          </a:stretch>
        </p:blipFill>
        <p:spPr>
          <a:xfrm>
            <a:off x="769938" y="2282958"/>
            <a:ext cx="9745662" cy="3436672"/>
          </a:xfrm>
          <a:prstGeom prst="rect">
            <a:avLst/>
          </a:prstGeom>
        </p:spPr>
      </p:pic>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2" name="Content Placeholder 1"/>
          <p:cNvPicPr>
            <a:picLocks noGrp="1" noChangeAspect="1"/>
          </p:cNvPicPr>
          <p:nvPr>
            <p:ph idx="4294967295"/>
          </p:nvPr>
        </p:nvPicPr>
        <p:blipFill>
          <a:blip r:embed="rId3"/>
          <a:stretch>
            <a:fillRect/>
          </a:stretch>
        </p:blipFill>
        <p:spPr>
          <a:xfrm>
            <a:off x="2357120" y="1544320"/>
            <a:ext cx="6329094" cy="4632643"/>
          </a:xfrm>
          <a:prstGeom prst="rect">
            <a:avLst/>
          </a:prstGeom>
        </p:spPr>
      </p:pic>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Rectangle 1"/>
          <p:cNvSpPr/>
          <p:nvPr/>
        </p:nvSpPr>
        <p:spPr>
          <a:xfrm>
            <a:off x="843280" y="1997839"/>
            <a:ext cx="8300720" cy="3970318"/>
          </a:xfrm>
          <a:prstGeom prst="rect">
            <a:avLst/>
          </a:prstGeom>
        </p:spPr>
        <p:txBody>
          <a:bodyPr wrap="square">
            <a:spAutoFit/>
          </a:bodyPr>
          <a:lstStyle/>
          <a:p>
            <a:r>
              <a:rPr lang="en-US" dirty="0" smtClean="0"/>
              <a:t>Summary </a:t>
            </a:r>
            <a:r>
              <a:rPr lang="en-US" dirty="0"/>
              <a:t>of </a:t>
            </a:r>
            <a:r>
              <a:rPr lang="en-US" dirty="0" smtClean="0"/>
              <a:t>methodologies</a:t>
            </a:r>
          </a:p>
          <a:p>
            <a:r>
              <a:rPr lang="en-US" dirty="0" smtClean="0"/>
              <a:t>------------------------------------------------</a:t>
            </a:r>
            <a:endParaRPr lang="en-US" dirty="0"/>
          </a:p>
          <a:p>
            <a:r>
              <a:rPr lang="en-US" dirty="0"/>
              <a:t>• Data </a:t>
            </a:r>
            <a:r>
              <a:rPr lang="en-US" dirty="0" smtClean="0"/>
              <a:t>collection</a:t>
            </a:r>
            <a:br>
              <a:rPr lang="en-US" dirty="0" smtClean="0"/>
            </a:br>
            <a:r>
              <a:rPr lang="en-US" dirty="0" smtClean="0"/>
              <a:t>• </a:t>
            </a:r>
            <a:r>
              <a:rPr lang="en-US" dirty="0"/>
              <a:t>Data wrangling </a:t>
            </a:r>
            <a:r>
              <a:rPr lang="en-US" dirty="0" smtClean="0"/>
              <a:t/>
            </a:r>
            <a:br>
              <a:rPr lang="en-US" dirty="0" smtClean="0"/>
            </a:br>
            <a:r>
              <a:rPr lang="en-US" dirty="0" smtClean="0"/>
              <a:t>• </a:t>
            </a:r>
            <a:r>
              <a:rPr lang="en-US" dirty="0"/>
              <a:t>Exploratory Data analysis with Data visualization </a:t>
            </a:r>
            <a:r>
              <a:rPr lang="en-US" dirty="0" smtClean="0"/>
              <a:t/>
            </a:r>
            <a:br>
              <a:rPr lang="en-US" dirty="0" smtClean="0"/>
            </a:br>
            <a:r>
              <a:rPr lang="en-US" dirty="0" smtClean="0"/>
              <a:t>• </a:t>
            </a:r>
            <a:r>
              <a:rPr lang="en-US" dirty="0"/>
              <a:t>Exploratory Data analysis with SQL </a:t>
            </a:r>
            <a:r>
              <a:rPr lang="en-US" dirty="0" smtClean="0"/>
              <a:t/>
            </a:r>
            <a:br>
              <a:rPr lang="en-US" dirty="0" smtClean="0"/>
            </a:br>
            <a:r>
              <a:rPr lang="en-US" dirty="0" smtClean="0"/>
              <a:t>• </a:t>
            </a:r>
            <a:r>
              <a:rPr lang="en-US" dirty="0"/>
              <a:t>Building an interactive map with Folium </a:t>
            </a:r>
            <a:r>
              <a:rPr lang="en-US" dirty="0" smtClean="0"/>
              <a:t/>
            </a:r>
            <a:br>
              <a:rPr lang="en-US" dirty="0" smtClean="0"/>
            </a:br>
            <a:r>
              <a:rPr lang="en-US" dirty="0" smtClean="0"/>
              <a:t>• </a:t>
            </a:r>
            <a:r>
              <a:rPr lang="en-US" dirty="0"/>
              <a:t>Building a </a:t>
            </a:r>
            <a:r>
              <a:rPr lang="en-US" dirty="0" err="1"/>
              <a:t>plotly</a:t>
            </a:r>
            <a:r>
              <a:rPr lang="en-US" dirty="0"/>
              <a:t> Dashboard </a:t>
            </a:r>
            <a:r>
              <a:rPr lang="en-US" dirty="0" smtClean="0"/>
              <a:t/>
            </a:r>
            <a:br>
              <a:rPr lang="en-US" dirty="0" smtClean="0"/>
            </a:br>
            <a:r>
              <a:rPr lang="en-US" dirty="0" smtClean="0"/>
              <a:t>• </a:t>
            </a:r>
            <a:r>
              <a:rPr lang="en-US" dirty="0"/>
              <a:t>Predictive analysis</a:t>
            </a:r>
          </a:p>
          <a:p>
            <a:r>
              <a:rPr lang="en-US" dirty="0"/>
              <a:t>Summary of all results</a:t>
            </a:r>
          </a:p>
          <a:p>
            <a:r>
              <a:rPr lang="en-US" dirty="0" smtClean="0"/>
              <a:t>------------------------------------------------</a:t>
            </a:r>
            <a:endParaRPr lang="en-US" dirty="0"/>
          </a:p>
          <a:p>
            <a:r>
              <a:rPr lang="en-US" dirty="0"/>
              <a:t>• Exploratory Data Analysis results </a:t>
            </a:r>
            <a:r>
              <a:rPr lang="en-US" dirty="0" smtClean="0"/>
              <a:t/>
            </a:r>
            <a:br>
              <a:rPr lang="en-US" dirty="0" smtClean="0"/>
            </a:br>
            <a:r>
              <a:rPr lang="en-US" dirty="0" smtClean="0"/>
              <a:t>• </a:t>
            </a:r>
            <a:r>
              <a:rPr lang="en-US" dirty="0"/>
              <a:t>Interactive analytics </a:t>
            </a:r>
            <a:r>
              <a:rPr lang="en-US" dirty="0" smtClean="0"/>
              <a:t/>
            </a:r>
            <a:br>
              <a:rPr lang="en-US" dirty="0" smtClean="0"/>
            </a:br>
            <a:r>
              <a:rPr lang="en-US" dirty="0" smtClean="0"/>
              <a:t>• </a:t>
            </a:r>
            <a:r>
              <a:rPr lang="en-US" dirty="0"/>
              <a:t>Predictive analysis results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pic>
        <p:nvPicPr>
          <p:cNvPr id="2" name="Content Placeholder 1"/>
          <p:cNvPicPr>
            <a:picLocks noGrp="1" noChangeAspect="1"/>
          </p:cNvPicPr>
          <p:nvPr>
            <p:ph idx="4294967295"/>
          </p:nvPr>
        </p:nvPicPr>
        <p:blipFill>
          <a:blip r:embed="rId3"/>
          <a:stretch>
            <a:fillRect/>
          </a:stretch>
        </p:blipFill>
        <p:spPr>
          <a:xfrm>
            <a:off x="1618456" y="1939131"/>
            <a:ext cx="8048625" cy="4124325"/>
          </a:xfrm>
          <a:prstGeom prst="rect">
            <a:avLst/>
          </a:prstGeom>
        </p:spPr>
      </p:pic>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pic>
        <p:nvPicPr>
          <p:cNvPr id="2" name="Content Placeholder 1"/>
          <p:cNvPicPr>
            <a:picLocks noGrp="1" noChangeAspect="1"/>
          </p:cNvPicPr>
          <p:nvPr>
            <p:ph idx="4294967295"/>
          </p:nvPr>
        </p:nvPicPr>
        <p:blipFill>
          <a:blip r:embed="rId3"/>
          <a:stretch>
            <a:fillRect/>
          </a:stretch>
        </p:blipFill>
        <p:spPr>
          <a:xfrm>
            <a:off x="770010" y="1500504"/>
            <a:ext cx="6972883" cy="5164455"/>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pic>
        <p:nvPicPr>
          <p:cNvPr id="2" name="Content Placeholder 1"/>
          <p:cNvPicPr>
            <a:picLocks noGrp="1" noChangeAspect="1"/>
          </p:cNvPicPr>
          <p:nvPr>
            <p:ph idx="4294967295"/>
          </p:nvPr>
        </p:nvPicPr>
        <p:blipFill>
          <a:blip r:embed="rId3"/>
          <a:stretch>
            <a:fillRect/>
          </a:stretch>
        </p:blipFill>
        <p:spPr>
          <a:xfrm>
            <a:off x="861378" y="1781278"/>
            <a:ext cx="9745662" cy="2529952"/>
          </a:xfrm>
          <a:prstGeom prst="rect">
            <a:avLst/>
          </a:prstGeom>
        </p:spPr>
      </p:pic>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pic>
        <p:nvPicPr>
          <p:cNvPr id="2" name="Content Placeholder 1"/>
          <p:cNvPicPr>
            <a:picLocks noGrp="1" noChangeAspect="1"/>
          </p:cNvPicPr>
          <p:nvPr>
            <p:ph idx="4294967295"/>
          </p:nvPr>
        </p:nvPicPr>
        <p:blipFill>
          <a:blip r:embed="rId3"/>
          <a:stretch>
            <a:fillRect/>
          </a:stretch>
        </p:blipFill>
        <p:spPr>
          <a:xfrm>
            <a:off x="769938" y="1677159"/>
            <a:ext cx="9745662" cy="4348413"/>
          </a:xfrm>
          <a:prstGeom prst="rect">
            <a:avLst/>
          </a:prstGeom>
        </p:spPr>
      </p:pic>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4" name="Content Placeholder 3"/>
          <p:cNvPicPr>
            <a:picLocks noGrp="1" noChangeAspect="1"/>
          </p:cNvPicPr>
          <p:nvPr>
            <p:ph idx="4294967295"/>
          </p:nvPr>
        </p:nvPicPr>
        <p:blipFill>
          <a:blip r:embed="rId3"/>
          <a:stretch>
            <a:fillRect/>
          </a:stretch>
        </p:blipFill>
        <p:spPr>
          <a:xfrm>
            <a:off x="769937" y="1396578"/>
            <a:ext cx="10962755" cy="4008541"/>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Marker on Map</a:t>
            </a:r>
            <a:endParaRPr lang="en-US" dirty="0">
              <a:solidFill>
                <a:srgbClr val="0B49CB"/>
              </a:solidFill>
              <a:latin typeface="Abadi"/>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2" name="Content Placeholder 1"/>
          <p:cNvPicPr>
            <a:picLocks noGrp="1" noChangeAspect="1"/>
          </p:cNvPicPr>
          <p:nvPr>
            <p:ph idx="4294967295"/>
          </p:nvPr>
        </p:nvPicPr>
        <p:blipFill>
          <a:blip r:embed="rId3"/>
          <a:stretch>
            <a:fillRect/>
          </a:stretch>
        </p:blipFill>
        <p:spPr>
          <a:xfrm>
            <a:off x="769938" y="1840801"/>
            <a:ext cx="9745662" cy="4320985"/>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Colour</a:t>
            </a:r>
            <a:r>
              <a:rPr lang="en-US" dirty="0">
                <a:solidFill>
                  <a:srgbClr val="0B49CB"/>
                </a:solidFill>
                <a:latin typeface="Abadi"/>
              </a:rPr>
              <a:t>-labeled launch records on the map</a:t>
            </a:r>
            <a:endParaRPr lang="en-US" dirty="0">
              <a:solidFill>
                <a:srgbClr val="0B49CB"/>
              </a:solidFill>
              <a:latin typeface="Abadi"/>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2" name="Content Placeholder 1"/>
          <p:cNvPicPr>
            <a:picLocks noGrp="1" noChangeAspect="1"/>
          </p:cNvPicPr>
          <p:nvPr>
            <p:ph idx="4294967295"/>
          </p:nvPr>
        </p:nvPicPr>
        <p:blipFill>
          <a:blip r:embed="rId3"/>
          <a:stretch>
            <a:fillRect/>
          </a:stretch>
        </p:blipFill>
        <p:spPr>
          <a:xfrm>
            <a:off x="769937" y="1353154"/>
            <a:ext cx="10577439" cy="4488845"/>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launch site to proximities</a:t>
            </a:r>
            <a:endParaRPr lang="en-US" dirty="0">
              <a:solidFill>
                <a:srgbClr val="0B49CB"/>
              </a:solidFill>
              <a:latin typeface="Abadi"/>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2" name="Content Placeholder 1"/>
          <p:cNvPicPr>
            <a:picLocks noGrp="1" noChangeAspect="1"/>
          </p:cNvPicPr>
          <p:nvPr>
            <p:ph idx="4294967295"/>
          </p:nvPr>
        </p:nvPicPr>
        <p:blipFill>
          <a:blip r:embed="rId3"/>
          <a:stretch>
            <a:fillRect/>
          </a:stretch>
        </p:blipFill>
        <p:spPr>
          <a:xfrm>
            <a:off x="688657" y="1576176"/>
            <a:ext cx="10745319" cy="4093103"/>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Launches for All Sites</a:t>
            </a:r>
            <a:endParaRPr lang="en-US" dirty="0">
              <a:solidFill>
                <a:srgbClr val="0B49CB"/>
              </a:solidFill>
              <a:latin typeface="Abadi"/>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22400"/>
            <a:ext cx="5660840" cy="500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marL="0" indent="0">
              <a:spcBef>
                <a:spcPts val="1400"/>
              </a:spcBef>
              <a:buNone/>
            </a:pPr>
            <a:r>
              <a:rPr lang="en-US" sz="2200" dirty="0">
                <a:solidFill>
                  <a:schemeClr val="accent3">
                    <a:lumMod val="25000"/>
                  </a:schemeClr>
                </a:solidFill>
                <a:latin typeface="Abadi" panose="020B0604020104020204" pitchFamily="34" charset="0"/>
              </a:rPr>
              <a:t>	</a:t>
            </a:r>
            <a:r>
              <a:rPr lang="en-US" sz="1100" dirty="0" err="1">
                <a:solidFill>
                  <a:schemeClr val="accent3">
                    <a:lumMod val="25000"/>
                  </a:schemeClr>
                </a:solidFill>
                <a:latin typeface="Abadi" panose="020B0604020104020204" pitchFamily="34" charset="0"/>
              </a:rPr>
              <a:t>SpaceX</a:t>
            </a:r>
            <a:r>
              <a:rPr lang="en-US" sz="1100" dirty="0">
                <a:solidFill>
                  <a:schemeClr val="accent3">
                    <a:lumMod val="25000"/>
                  </a:schemeClr>
                </a:solidFill>
                <a:latin typeface="Abadi" panose="020B0604020104020204" pitchFamily="34" charset="0"/>
              </a:rPr>
              <a:t> is the most successful Space Transportation and </a:t>
            </a:r>
            <a:r>
              <a:rPr lang="en-US" sz="1100" dirty="0" smtClean="0">
                <a:solidFill>
                  <a:schemeClr val="accent3">
                    <a:lumMod val="25000"/>
                  </a:schemeClr>
                </a:solidFill>
                <a:latin typeface="Abadi" panose="020B0604020104020204" pitchFamily="34" charset="0"/>
              </a:rPr>
              <a:t>aerospace</a:t>
            </a:r>
            <a:br>
              <a:rPr lang="en-US" sz="1100" dirty="0" smtClean="0">
                <a:solidFill>
                  <a:schemeClr val="accent3">
                    <a:lumMod val="25000"/>
                  </a:schemeClr>
                </a:solidFill>
                <a:latin typeface="Abadi" panose="020B0604020104020204" pitchFamily="34" charset="0"/>
              </a:rPr>
            </a:br>
            <a:r>
              <a:rPr lang="en-US" sz="1100" dirty="0" smtClean="0">
                <a:solidFill>
                  <a:schemeClr val="accent3">
                    <a:lumMod val="25000"/>
                  </a:schemeClr>
                </a:solidFill>
                <a:latin typeface="Abadi" panose="020B0604020104020204" pitchFamily="34" charset="0"/>
              </a:rPr>
              <a:t>Manufacturer</a:t>
            </a:r>
            <a:r>
              <a:rPr lang="en-US" sz="1100" dirty="0">
                <a:solidFill>
                  <a:schemeClr val="accent3">
                    <a:lumMod val="25000"/>
                  </a:schemeClr>
                </a:solidFill>
                <a:latin typeface="Abadi" panose="020B0604020104020204" pitchFamily="34" charset="0"/>
              </a:rPr>
              <a:t> </a:t>
            </a:r>
            <a:r>
              <a:rPr lang="en-US" sz="1100" dirty="0" smtClean="0">
                <a:solidFill>
                  <a:schemeClr val="accent3">
                    <a:lumMod val="25000"/>
                  </a:schemeClr>
                </a:solidFill>
                <a:latin typeface="Abadi" panose="020B0604020104020204" pitchFamily="34" charset="0"/>
              </a:rPr>
              <a:t>company </a:t>
            </a:r>
            <a:r>
              <a:rPr lang="en-US" sz="1100" dirty="0">
                <a:solidFill>
                  <a:schemeClr val="accent3">
                    <a:lumMod val="25000"/>
                  </a:schemeClr>
                </a:solidFill>
                <a:latin typeface="Abadi" panose="020B0604020104020204" pitchFamily="34" charset="0"/>
              </a:rPr>
              <a:t>right now, making space exploration accessible. </a:t>
            </a:r>
            <a:r>
              <a:rPr lang="en-US" sz="1100" dirty="0" err="1">
                <a:solidFill>
                  <a:schemeClr val="accent3">
                    <a:lumMod val="25000"/>
                  </a:schemeClr>
                </a:solidFill>
                <a:latin typeface="Abadi" panose="020B0604020104020204" pitchFamily="34" charset="0"/>
              </a:rPr>
              <a:t>SpaceX</a:t>
            </a:r>
            <a:r>
              <a:rPr lang="en-US" sz="1100" dirty="0">
                <a:solidFill>
                  <a:schemeClr val="accent3">
                    <a:lumMod val="25000"/>
                  </a:schemeClr>
                </a:solidFill>
                <a:latin typeface="Abadi" panose="020B0604020104020204" pitchFamily="34" charset="0"/>
              </a:rPr>
              <a:t> advertises </a:t>
            </a:r>
            <a:r>
              <a:rPr lang="en-US" sz="1100" dirty="0" smtClean="0">
                <a:solidFill>
                  <a:schemeClr val="accent3">
                    <a:lumMod val="25000"/>
                  </a:schemeClr>
                </a:solidFill>
                <a:latin typeface="Abadi" panose="020B0604020104020204" pitchFamily="34" charset="0"/>
              </a:rPr>
              <a:t>Falcon 9 </a:t>
            </a:r>
            <a:r>
              <a:rPr lang="en-US" sz="1100" dirty="0">
                <a:solidFill>
                  <a:schemeClr val="accent3">
                    <a:lumMod val="25000"/>
                  </a:schemeClr>
                </a:solidFill>
                <a:latin typeface="Abadi" panose="020B0604020104020204" pitchFamily="34" charset="0"/>
              </a:rPr>
              <a:t>rocket launches on their website. Its offering the launch at as low as 62 </a:t>
            </a:r>
            <a:r>
              <a:rPr lang="en-US" sz="1100" dirty="0" smtClean="0">
                <a:solidFill>
                  <a:schemeClr val="accent3">
                    <a:lumMod val="25000"/>
                  </a:schemeClr>
                </a:solidFill>
                <a:latin typeface="Abadi" panose="020B0604020104020204" pitchFamily="34" charset="0"/>
              </a:rPr>
              <a:t>million dollars</a:t>
            </a:r>
            <a:r>
              <a:rPr lang="en-US" sz="1100" dirty="0">
                <a:solidFill>
                  <a:schemeClr val="accent3">
                    <a:lumMod val="25000"/>
                  </a:schemeClr>
                </a:solidFill>
                <a:latin typeface="Abadi" panose="020B0604020104020204" pitchFamily="34" charset="0"/>
              </a:rPr>
              <a:t>, which is significantly lower than other providers. Much of the savings </a:t>
            </a:r>
            <a:r>
              <a:rPr lang="en-US" sz="1100" dirty="0" smtClean="0">
                <a:solidFill>
                  <a:schemeClr val="accent3">
                    <a:lumMod val="25000"/>
                  </a:schemeClr>
                </a:solidFill>
                <a:latin typeface="Abadi" panose="020B0604020104020204" pitchFamily="34" charset="0"/>
              </a:rPr>
              <a:t>is because </a:t>
            </a:r>
            <a:r>
              <a:rPr lang="en-US" sz="1100" dirty="0" err="1">
                <a:solidFill>
                  <a:schemeClr val="accent3">
                    <a:lumMod val="25000"/>
                  </a:schemeClr>
                </a:solidFill>
                <a:latin typeface="Abadi" panose="020B0604020104020204" pitchFamily="34" charset="0"/>
              </a:rPr>
              <a:t>SpaceX</a:t>
            </a:r>
            <a:r>
              <a:rPr lang="en-US" sz="1100" dirty="0">
                <a:solidFill>
                  <a:schemeClr val="accent3">
                    <a:lumMod val="25000"/>
                  </a:schemeClr>
                </a:solidFill>
                <a:latin typeface="Abadi" panose="020B0604020104020204" pitchFamily="34" charset="0"/>
              </a:rPr>
              <a:t> can reuse the first stage. Hence if we can assess if the first </a:t>
            </a:r>
            <a:r>
              <a:rPr lang="en-US" sz="1100" dirty="0" smtClean="0">
                <a:solidFill>
                  <a:schemeClr val="accent3">
                    <a:lumMod val="25000"/>
                  </a:schemeClr>
                </a:solidFill>
                <a:latin typeface="Abadi" panose="020B0604020104020204" pitchFamily="34" charset="0"/>
              </a:rPr>
              <a:t>stage</a:t>
            </a:r>
            <a:br>
              <a:rPr lang="en-US" sz="1100" dirty="0" smtClean="0">
                <a:solidFill>
                  <a:schemeClr val="accent3">
                    <a:lumMod val="25000"/>
                  </a:schemeClr>
                </a:solidFill>
                <a:latin typeface="Abadi" panose="020B0604020104020204" pitchFamily="34" charset="0"/>
              </a:rPr>
            </a:br>
            <a:r>
              <a:rPr lang="en-US" sz="1100" dirty="0" smtClean="0">
                <a:solidFill>
                  <a:schemeClr val="accent3">
                    <a:lumMod val="25000"/>
                  </a:schemeClr>
                </a:solidFill>
                <a:latin typeface="Abadi" panose="020B0604020104020204" pitchFamily="34" charset="0"/>
              </a:rPr>
              <a:t>will </a:t>
            </a:r>
            <a:r>
              <a:rPr lang="en-US" sz="1100" dirty="0">
                <a:solidFill>
                  <a:schemeClr val="accent3">
                    <a:lumMod val="25000"/>
                  </a:schemeClr>
                </a:solidFill>
                <a:latin typeface="Abadi" panose="020B0604020104020204" pitchFamily="34" charset="0"/>
              </a:rPr>
              <a:t>land, we can calculate the expense of a </a:t>
            </a:r>
            <a:r>
              <a:rPr lang="en-US" sz="1100" dirty="0" err="1">
                <a:solidFill>
                  <a:schemeClr val="accent3">
                    <a:lumMod val="25000"/>
                  </a:schemeClr>
                </a:solidFill>
                <a:latin typeface="Abadi" panose="020B0604020104020204" pitchFamily="34" charset="0"/>
              </a:rPr>
              <a:t>launch.Based</a:t>
            </a:r>
            <a:r>
              <a:rPr lang="en-US" sz="1100" dirty="0">
                <a:solidFill>
                  <a:schemeClr val="accent3">
                    <a:lumMod val="25000"/>
                  </a:schemeClr>
                </a:solidFill>
                <a:latin typeface="Abadi" panose="020B0604020104020204" pitchFamily="34" charset="0"/>
              </a:rPr>
              <a:t> on data provided </a:t>
            </a:r>
            <a:r>
              <a:rPr lang="en-US" sz="1100" dirty="0" smtClean="0">
                <a:solidFill>
                  <a:schemeClr val="accent3">
                    <a:lumMod val="25000"/>
                  </a:schemeClr>
                </a:solidFill>
                <a:latin typeface="Abadi" panose="020B0604020104020204" pitchFamily="34" charset="0"/>
              </a:rPr>
              <a:t>and</a:t>
            </a:r>
            <a:br>
              <a:rPr lang="en-US" sz="1100" dirty="0" smtClean="0">
                <a:solidFill>
                  <a:schemeClr val="accent3">
                    <a:lumMod val="25000"/>
                  </a:schemeClr>
                </a:solidFill>
                <a:latin typeface="Abadi" panose="020B0604020104020204" pitchFamily="34" charset="0"/>
              </a:rPr>
            </a:br>
            <a:r>
              <a:rPr lang="en-US" sz="1100" dirty="0" smtClean="0">
                <a:solidFill>
                  <a:schemeClr val="accent3">
                    <a:lumMod val="25000"/>
                  </a:schemeClr>
                </a:solidFill>
                <a:latin typeface="Abadi" panose="020B0604020104020204" pitchFamily="34" charset="0"/>
              </a:rPr>
              <a:t>models </a:t>
            </a:r>
            <a:r>
              <a:rPr lang="en-US" sz="1100" dirty="0">
                <a:solidFill>
                  <a:schemeClr val="accent3">
                    <a:lumMod val="25000"/>
                  </a:schemeClr>
                </a:solidFill>
                <a:latin typeface="Abadi" panose="020B0604020104020204" pitchFamily="34" charset="0"/>
              </a:rPr>
              <a:t>we can predict the outcomes and future usage of the first stage.</a:t>
            </a:r>
            <a:endParaRPr lang="en-US" sz="11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t>
            </a:r>
            <a:r>
              <a:rPr lang="en-US" sz="2200" dirty="0" smtClean="0">
                <a:solidFill>
                  <a:schemeClr val="accent3">
                    <a:lumMod val="25000"/>
                  </a:schemeClr>
                </a:solidFill>
                <a:latin typeface="Abadi" panose="020B0604020104020204" pitchFamily="34" charset="0"/>
              </a:rPr>
              <a:t>answers</a:t>
            </a:r>
          </a:p>
          <a:p>
            <a:pPr lvl="1">
              <a:spcBef>
                <a:spcPts val="1400"/>
              </a:spcBef>
            </a:pPr>
            <a:r>
              <a:rPr lang="en-US" sz="1100" dirty="0" smtClean="0">
                <a:solidFill>
                  <a:schemeClr val="accent3">
                    <a:lumMod val="25000"/>
                  </a:schemeClr>
                </a:solidFill>
                <a:latin typeface="Abadi" panose="020B0604020104020204" pitchFamily="34" charset="0"/>
              </a:rPr>
              <a:t>Finding </a:t>
            </a:r>
            <a:r>
              <a:rPr lang="en-US" sz="1100" dirty="0">
                <a:solidFill>
                  <a:schemeClr val="accent3">
                    <a:lumMod val="25000"/>
                  </a:schemeClr>
                </a:solidFill>
                <a:latin typeface="Abadi" panose="020B0604020104020204" pitchFamily="34" charset="0"/>
              </a:rPr>
              <a:t>out all the factors influencing landing outcome.</a:t>
            </a:r>
          </a:p>
          <a:p>
            <a:pPr lvl="1">
              <a:spcBef>
                <a:spcPts val="1400"/>
              </a:spcBef>
            </a:pPr>
            <a:r>
              <a:rPr lang="en-US" sz="1100" dirty="0" smtClean="0">
                <a:solidFill>
                  <a:schemeClr val="accent3">
                    <a:lumMod val="25000"/>
                  </a:schemeClr>
                </a:solidFill>
                <a:latin typeface="Abadi" panose="020B0604020104020204" pitchFamily="34" charset="0"/>
              </a:rPr>
              <a:t>How </a:t>
            </a:r>
            <a:r>
              <a:rPr lang="en-US" sz="1100" dirty="0">
                <a:solidFill>
                  <a:schemeClr val="accent3">
                    <a:lumMod val="25000"/>
                  </a:schemeClr>
                </a:solidFill>
                <a:latin typeface="Abadi" panose="020B0604020104020204" pitchFamily="34" charset="0"/>
              </a:rPr>
              <a:t>different variables(launch site, number of flights, etc.) affects the success </a:t>
            </a:r>
            <a:r>
              <a:rPr lang="en-US" sz="1100" dirty="0" smtClean="0">
                <a:solidFill>
                  <a:schemeClr val="accent3">
                    <a:lumMod val="25000"/>
                  </a:schemeClr>
                </a:solidFill>
                <a:latin typeface="Abadi" panose="020B0604020104020204" pitchFamily="34" charset="0"/>
              </a:rPr>
              <a:t>of the </a:t>
            </a:r>
            <a:r>
              <a:rPr lang="en-US" sz="1100" dirty="0">
                <a:solidFill>
                  <a:schemeClr val="accent3">
                    <a:lumMod val="25000"/>
                  </a:schemeClr>
                </a:solidFill>
                <a:latin typeface="Abadi" panose="020B0604020104020204" pitchFamily="34" charset="0"/>
              </a:rPr>
              <a:t>first </a:t>
            </a:r>
            <a:r>
              <a:rPr lang="en-US" sz="1100" dirty="0" smtClean="0">
                <a:solidFill>
                  <a:schemeClr val="accent3">
                    <a:lumMod val="25000"/>
                  </a:schemeClr>
                </a:solidFill>
                <a:latin typeface="Abadi" panose="020B0604020104020204" pitchFamily="34" charset="0"/>
              </a:rPr>
              <a:t>stage.</a:t>
            </a:r>
          </a:p>
          <a:p>
            <a:pPr lvl="1">
              <a:spcBef>
                <a:spcPts val="1400"/>
              </a:spcBef>
            </a:pPr>
            <a:r>
              <a:rPr lang="en-US" sz="1100" dirty="0" smtClean="0">
                <a:solidFill>
                  <a:schemeClr val="accent3">
                    <a:lumMod val="25000"/>
                  </a:schemeClr>
                </a:solidFill>
                <a:latin typeface="Abadi" panose="020B0604020104020204" pitchFamily="34" charset="0"/>
              </a:rPr>
              <a:t>Conditions </a:t>
            </a:r>
            <a:r>
              <a:rPr lang="en-US" sz="1100" dirty="0">
                <a:solidFill>
                  <a:schemeClr val="accent3">
                    <a:lumMod val="25000"/>
                  </a:schemeClr>
                </a:solidFill>
                <a:latin typeface="Abadi" panose="020B0604020104020204" pitchFamily="34" charset="0"/>
              </a:rPr>
              <a:t>needed to increase the probability of successful landing</a:t>
            </a:r>
            <a:endParaRPr lang="en-US" sz="11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2" name="Content Placeholder 1"/>
          <p:cNvPicPr>
            <a:picLocks noGrp="1" noChangeAspect="1"/>
          </p:cNvPicPr>
          <p:nvPr>
            <p:ph idx="4294967295"/>
          </p:nvPr>
        </p:nvPicPr>
        <p:blipFill>
          <a:blip r:embed="rId3"/>
          <a:stretch>
            <a:fillRect/>
          </a:stretch>
        </p:blipFill>
        <p:spPr>
          <a:xfrm>
            <a:off x="905859" y="1603175"/>
            <a:ext cx="10552113" cy="4105357"/>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Site </a:t>
            </a:r>
            <a:r>
              <a:rPr lang="en-US" dirty="0">
                <a:solidFill>
                  <a:srgbClr val="0B49CB"/>
                </a:solidFill>
                <a:latin typeface="Abadi"/>
              </a:rPr>
              <a:t>with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2" name="Content Placeholder 1"/>
          <p:cNvPicPr>
            <a:picLocks noGrp="1" noChangeAspect="1"/>
          </p:cNvPicPr>
          <p:nvPr>
            <p:ph idx="4294967295"/>
          </p:nvPr>
        </p:nvPicPr>
        <p:blipFill>
          <a:blip r:embed="rId3"/>
          <a:stretch>
            <a:fillRect/>
          </a:stretch>
        </p:blipFill>
        <p:spPr>
          <a:xfrm>
            <a:off x="770011" y="1380967"/>
            <a:ext cx="10182469" cy="4644606"/>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Range Slider</a:t>
            </a:r>
            <a:endParaRPr lang="en-US" dirty="0">
              <a:solidFill>
                <a:srgbClr val="0B49CB"/>
              </a:solidFill>
              <a:latin typeface="Abadi"/>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pic>
        <p:nvPicPr>
          <p:cNvPr id="3" name="Picture 2"/>
          <p:cNvPicPr>
            <a:picLocks noChangeAspect="1"/>
          </p:cNvPicPr>
          <p:nvPr/>
        </p:nvPicPr>
        <p:blipFill>
          <a:blip r:embed="rId3"/>
          <a:stretch>
            <a:fillRect/>
          </a:stretch>
        </p:blipFill>
        <p:spPr>
          <a:xfrm>
            <a:off x="528321" y="1310640"/>
            <a:ext cx="11448170" cy="4267200"/>
          </a:xfrm>
          <a:prstGeom prst="rect">
            <a:avLst/>
          </a:prstGeom>
        </p:spPr>
      </p:pic>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pic>
        <p:nvPicPr>
          <p:cNvPr id="2" name="Picture 1"/>
          <p:cNvPicPr>
            <a:picLocks noChangeAspect="1"/>
          </p:cNvPicPr>
          <p:nvPr/>
        </p:nvPicPr>
        <p:blipFill>
          <a:blip r:embed="rId3"/>
          <a:stretch>
            <a:fillRect/>
          </a:stretch>
        </p:blipFill>
        <p:spPr>
          <a:xfrm>
            <a:off x="579119" y="1351877"/>
            <a:ext cx="10596881" cy="4673696"/>
          </a:xfrm>
          <a:prstGeom prst="rect">
            <a:avLst/>
          </a:prstGeom>
        </p:spPr>
      </p:pic>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400" dirty="0"/>
              <a:t>KSC LC-39A has the highest success rate of all the launches. </a:t>
            </a:r>
          </a:p>
          <a:p>
            <a:pPr>
              <a:lnSpc>
                <a:spcPct val="100000"/>
              </a:lnSpc>
              <a:spcBef>
                <a:spcPts val="1400"/>
              </a:spcBef>
            </a:pPr>
            <a:r>
              <a:rPr lang="en-US" sz="2400" dirty="0" smtClean="0"/>
              <a:t>The </a:t>
            </a:r>
            <a:r>
              <a:rPr lang="en-US" sz="2400" dirty="0"/>
              <a:t>predictive model produced by decision tree algorithm gives the best result. </a:t>
            </a:r>
          </a:p>
          <a:p>
            <a:pPr>
              <a:lnSpc>
                <a:spcPct val="100000"/>
              </a:lnSpc>
              <a:spcBef>
                <a:spcPts val="1400"/>
              </a:spcBef>
            </a:pPr>
            <a:r>
              <a:rPr lang="en-US" sz="2400" dirty="0" smtClean="0"/>
              <a:t>Success </a:t>
            </a:r>
            <a:r>
              <a:rPr lang="en-US" sz="2400" dirty="0"/>
              <a:t>rate of launches increasing year after year. </a:t>
            </a:r>
          </a:p>
          <a:p>
            <a:pPr>
              <a:lnSpc>
                <a:spcPct val="100000"/>
              </a:lnSpc>
              <a:spcBef>
                <a:spcPts val="1400"/>
              </a:spcBef>
            </a:pPr>
            <a:r>
              <a:rPr lang="en-US" sz="2400" dirty="0" smtClean="0"/>
              <a:t>Launches </a:t>
            </a:r>
            <a:r>
              <a:rPr lang="en-US" sz="2400" dirty="0"/>
              <a:t>with a low payload mass show better results.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10640"/>
            <a:ext cx="10104817" cy="5116571"/>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7200" dirty="0">
                <a:solidFill>
                  <a:schemeClr val="accent3">
                    <a:lumMod val="25000"/>
                  </a:schemeClr>
                </a:solidFill>
                <a:latin typeface="Abadi"/>
              </a:rPr>
              <a:t>Data collection methodology:</a:t>
            </a:r>
          </a:p>
          <a:p>
            <a:pPr lvl="1">
              <a:lnSpc>
                <a:spcPct val="120000"/>
              </a:lnSpc>
              <a:spcBef>
                <a:spcPts val="1400"/>
              </a:spcBef>
            </a:pPr>
            <a:r>
              <a:rPr lang="en-US" sz="5600" dirty="0">
                <a:solidFill>
                  <a:schemeClr val="bg2">
                    <a:lumMod val="50000"/>
                  </a:schemeClr>
                </a:solidFill>
                <a:latin typeface="Abadi"/>
              </a:rPr>
              <a:t>Using </a:t>
            </a:r>
            <a:r>
              <a:rPr lang="en-US" sz="5600" dirty="0" err="1">
                <a:solidFill>
                  <a:schemeClr val="bg2">
                    <a:lumMod val="50000"/>
                  </a:schemeClr>
                </a:solidFill>
                <a:latin typeface="Abadi"/>
              </a:rPr>
              <a:t>SpaceX</a:t>
            </a:r>
            <a:r>
              <a:rPr lang="en-US" sz="5600" dirty="0">
                <a:solidFill>
                  <a:schemeClr val="bg2">
                    <a:lumMod val="50000"/>
                  </a:schemeClr>
                </a:solidFill>
                <a:latin typeface="Abadi"/>
              </a:rPr>
              <a:t> Rest API</a:t>
            </a:r>
          </a:p>
          <a:p>
            <a:pPr lvl="1">
              <a:lnSpc>
                <a:spcPct val="120000"/>
              </a:lnSpc>
              <a:spcBef>
                <a:spcPts val="1400"/>
              </a:spcBef>
            </a:pPr>
            <a:r>
              <a:rPr lang="en-US" sz="5600" dirty="0" smtClean="0">
                <a:solidFill>
                  <a:schemeClr val="bg2">
                    <a:lumMod val="50000"/>
                  </a:schemeClr>
                </a:solidFill>
                <a:latin typeface="Abadi"/>
              </a:rPr>
              <a:t>Web </a:t>
            </a:r>
            <a:r>
              <a:rPr lang="en-US" sz="5600" dirty="0">
                <a:solidFill>
                  <a:schemeClr val="bg2">
                    <a:lumMod val="50000"/>
                  </a:schemeClr>
                </a:solidFill>
                <a:latin typeface="Abadi"/>
              </a:rPr>
              <a:t>Scrapping</a:t>
            </a:r>
          </a:p>
          <a:p>
            <a:pPr>
              <a:lnSpc>
                <a:spcPct val="120000"/>
              </a:lnSpc>
              <a:spcBef>
                <a:spcPts val="1400"/>
              </a:spcBef>
            </a:pPr>
            <a:r>
              <a:rPr lang="en-US" sz="7200" dirty="0" smtClean="0">
                <a:solidFill>
                  <a:schemeClr val="accent3">
                    <a:lumMod val="25000"/>
                  </a:schemeClr>
                </a:solidFill>
                <a:latin typeface="Abadi"/>
              </a:rPr>
              <a:t>Perform data wrangling</a:t>
            </a:r>
          </a:p>
          <a:p>
            <a:pPr lvl="1">
              <a:lnSpc>
                <a:spcPct val="120000"/>
              </a:lnSpc>
              <a:spcBef>
                <a:spcPts val="1400"/>
              </a:spcBef>
            </a:pPr>
            <a:r>
              <a:rPr lang="en-US" sz="5600" dirty="0" smtClean="0">
                <a:solidFill>
                  <a:schemeClr val="bg2">
                    <a:lumMod val="50000"/>
                  </a:schemeClr>
                </a:solidFill>
                <a:latin typeface="Abadi"/>
              </a:rPr>
              <a:t>Filter </a:t>
            </a:r>
            <a:r>
              <a:rPr lang="en-US" sz="5600" dirty="0">
                <a:solidFill>
                  <a:schemeClr val="bg2">
                    <a:lumMod val="50000"/>
                  </a:schemeClr>
                </a:solidFill>
                <a:latin typeface="Abadi"/>
              </a:rPr>
              <a:t>the data</a:t>
            </a:r>
          </a:p>
          <a:p>
            <a:pPr lvl="1">
              <a:lnSpc>
                <a:spcPct val="120000"/>
              </a:lnSpc>
              <a:spcBef>
                <a:spcPts val="1400"/>
              </a:spcBef>
            </a:pPr>
            <a:r>
              <a:rPr lang="en-US" sz="5600" dirty="0" smtClean="0">
                <a:solidFill>
                  <a:schemeClr val="bg2">
                    <a:lumMod val="50000"/>
                  </a:schemeClr>
                </a:solidFill>
                <a:latin typeface="Abadi"/>
              </a:rPr>
              <a:t>Fixing </a:t>
            </a:r>
            <a:r>
              <a:rPr lang="en-US" sz="5600" dirty="0">
                <a:solidFill>
                  <a:schemeClr val="bg2">
                    <a:lumMod val="50000"/>
                  </a:schemeClr>
                </a:solidFill>
                <a:latin typeface="Abadi"/>
              </a:rPr>
              <a:t>the missing values</a:t>
            </a:r>
          </a:p>
          <a:p>
            <a:pPr lvl="1">
              <a:lnSpc>
                <a:spcPct val="120000"/>
              </a:lnSpc>
              <a:spcBef>
                <a:spcPts val="1400"/>
              </a:spcBef>
            </a:pPr>
            <a:r>
              <a:rPr lang="en-US" sz="5600" dirty="0" smtClean="0">
                <a:solidFill>
                  <a:schemeClr val="bg2">
                    <a:lumMod val="50000"/>
                  </a:schemeClr>
                </a:solidFill>
                <a:latin typeface="Abadi"/>
              </a:rPr>
              <a:t>Prepare </a:t>
            </a:r>
            <a:r>
              <a:rPr lang="en-US" sz="5600" dirty="0">
                <a:solidFill>
                  <a:schemeClr val="bg2">
                    <a:lumMod val="50000"/>
                  </a:schemeClr>
                </a:solidFill>
                <a:latin typeface="Abadi"/>
              </a:rPr>
              <a:t>data to a binary classification</a:t>
            </a:r>
          </a:p>
          <a:p>
            <a:pPr>
              <a:lnSpc>
                <a:spcPct val="120000"/>
              </a:lnSpc>
              <a:spcBef>
                <a:spcPts val="1400"/>
              </a:spcBef>
            </a:pPr>
            <a:r>
              <a:rPr lang="en-US" sz="7200" dirty="0" smtClean="0">
                <a:solidFill>
                  <a:schemeClr val="accent3">
                    <a:lumMod val="25000"/>
                  </a:schemeClr>
                </a:solidFill>
                <a:latin typeface="Abadi"/>
              </a:rPr>
              <a:t>Perform exploratory data analysis (EDA) using visualization and SQL</a:t>
            </a:r>
          </a:p>
          <a:p>
            <a:pPr>
              <a:lnSpc>
                <a:spcPct val="120000"/>
              </a:lnSpc>
              <a:spcBef>
                <a:spcPts val="1400"/>
              </a:spcBef>
            </a:pPr>
            <a:r>
              <a:rPr lang="en-US" sz="7200" dirty="0" smtClean="0">
                <a:solidFill>
                  <a:schemeClr val="accent3">
                    <a:lumMod val="25000"/>
                  </a:schemeClr>
                </a:solidFill>
                <a:latin typeface="Abadi"/>
              </a:rPr>
              <a:t>Perform </a:t>
            </a:r>
            <a:r>
              <a:rPr lang="en-US" sz="7200" dirty="0">
                <a:solidFill>
                  <a:schemeClr val="accent3">
                    <a:lumMod val="25000"/>
                  </a:schemeClr>
                </a:solidFill>
                <a:latin typeface="Abadi"/>
              </a:rPr>
              <a:t>interactive visual analytics using Folium and </a:t>
            </a:r>
            <a:r>
              <a:rPr lang="en-US" sz="7200" dirty="0" err="1">
                <a:solidFill>
                  <a:schemeClr val="accent3">
                    <a:lumMod val="25000"/>
                  </a:schemeClr>
                </a:solidFill>
                <a:latin typeface="Abadi"/>
              </a:rPr>
              <a:t>Plotly</a:t>
            </a:r>
            <a:r>
              <a:rPr lang="en-US" sz="7200" dirty="0">
                <a:solidFill>
                  <a:schemeClr val="accent3">
                    <a:lumMod val="25000"/>
                  </a:schemeClr>
                </a:solidFill>
                <a:latin typeface="Abadi"/>
              </a:rPr>
              <a:t> Dash</a:t>
            </a:r>
          </a:p>
          <a:p>
            <a:pPr>
              <a:lnSpc>
                <a:spcPct val="120000"/>
              </a:lnSpc>
              <a:spcBef>
                <a:spcPts val="1400"/>
              </a:spcBef>
            </a:pPr>
            <a:r>
              <a:rPr lang="en-US" sz="7200" dirty="0">
                <a:solidFill>
                  <a:schemeClr val="accent3">
                    <a:lumMod val="25000"/>
                  </a:schemeClr>
                </a:solidFill>
                <a:latin typeface="Abadi"/>
              </a:rPr>
              <a:t>Perform predictive analysis using classification models</a:t>
            </a: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42372" y="1674235"/>
            <a:ext cx="10515600" cy="4351338"/>
          </a:xfrm>
          <a:prstGeom prst="rect">
            <a:avLst/>
          </a:prstGeom>
        </p:spPr>
        <p:txBody>
          <a:bodyPr/>
          <a:lstStyle/>
          <a:p>
            <a:pPr marL="0" indent="0">
              <a:buNone/>
            </a:pPr>
            <a:r>
              <a:rPr lang="en-US" dirty="0"/>
              <a:t>Data collection involved gathering and measuring data on different variables to get result. We used API requests from </a:t>
            </a:r>
            <a:r>
              <a:rPr lang="en-US" dirty="0" err="1"/>
              <a:t>SpaceX</a:t>
            </a:r>
            <a:r>
              <a:rPr lang="en-US" dirty="0"/>
              <a:t> REST API and Web scraping. Firstly, we used get request using API to parse the </a:t>
            </a:r>
            <a:r>
              <a:rPr lang="en-US" dirty="0" err="1"/>
              <a:t>SpaceX</a:t>
            </a:r>
            <a:r>
              <a:rPr lang="en-US" dirty="0"/>
              <a:t> launch data. Then we decode the response using .</a:t>
            </a:r>
            <a:r>
              <a:rPr lang="en-US" dirty="0" err="1"/>
              <a:t>json</a:t>
            </a:r>
            <a:r>
              <a:rPr lang="en-US" dirty="0"/>
              <a:t>() and turned it into a data frame. Requested Information about launches from </a:t>
            </a:r>
            <a:r>
              <a:rPr lang="en-US" dirty="0" err="1"/>
              <a:t>SpaceX</a:t>
            </a:r>
            <a:r>
              <a:rPr lang="en-US" dirty="0"/>
              <a:t> API by adding functions. Adding filter to the data frame to only include Falcon 9 launches. Then we cleaned the data and fill up missing and needed values. Exported the data to CSV. </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4419600"/>
            <a:ext cx="4640263" cy="1606550"/>
          </a:xfrm>
          <a:prstGeom prst="rect">
            <a:avLst/>
          </a:prstGeom>
        </p:spPr>
        <p:txBody>
          <a:bodyPr vert="horz" lIns="91440" tIns="45720" rIns="91440" bIns="45720" rtlCol="0" anchor="t">
            <a:normAutofit/>
          </a:bodyPr>
          <a:lstStyle/>
          <a:p>
            <a:pPr>
              <a:lnSpc>
                <a:spcPct val="100000"/>
              </a:lnSpc>
              <a:spcBef>
                <a:spcPts val="1400"/>
              </a:spcBef>
            </a:pPr>
            <a:r>
              <a:rPr lang="en-US" sz="2000" dirty="0" smtClean="0">
                <a:solidFill>
                  <a:schemeClr val="accent3">
                    <a:lumMod val="25000"/>
                  </a:schemeClr>
                </a:solidFill>
                <a:latin typeface="Abadi" panose="020B0604020104020204" pitchFamily="34" charset="0"/>
              </a:rPr>
              <a:t>https</a:t>
            </a:r>
            <a:r>
              <a:rPr lang="en-US" sz="2000" dirty="0">
                <a:solidFill>
                  <a:schemeClr val="accent3">
                    <a:lumMod val="25000"/>
                  </a:schemeClr>
                </a:solidFill>
                <a:latin typeface="Abadi" panose="020B0604020104020204" pitchFamily="34" charset="0"/>
              </a:rPr>
              <a:t>://github.com/dasdebopam/Coursera_data_sci_course/blob/main/capstone/jupyter_labs_spacex_data_collection_api_(1).ipynb</a:t>
            </a:r>
            <a:endParaRPr lang="en-US" sz="2000" dirty="0"/>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p:cNvPicPr>
            <a:picLocks noChangeAspect="1"/>
          </p:cNvPicPr>
          <p:nvPr/>
        </p:nvPicPr>
        <p:blipFill>
          <a:blip r:embed="rId3"/>
          <a:stretch>
            <a:fillRect/>
          </a:stretch>
        </p:blipFill>
        <p:spPr>
          <a:xfrm>
            <a:off x="793189" y="1374269"/>
            <a:ext cx="6651308" cy="304533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4094480"/>
            <a:ext cx="3932238" cy="1509395"/>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a:rPr>
              <a:t>https://github.com/dasdebopam/Coursera_data_sci_course/blob/main/capstone/jupyter_labs_webscraping.ipynb</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p:cNvPicPr>
            <a:picLocks noChangeAspect="1"/>
          </p:cNvPicPr>
          <p:nvPr/>
        </p:nvPicPr>
        <p:blipFill>
          <a:blip r:embed="rId3"/>
          <a:stretch>
            <a:fillRect/>
          </a:stretch>
        </p:blipFill>
        <p:spPr>
          <a:xfrm>
            <a:off x="922411" y="1327796"/>
            <a:ext cx="6839828" cy="277793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132</TotalTime>
  <Words>964</Words>
  <Application>Microsoft Office PowerPoint</Application>
  <PresentationFormat>Widescreen</PresentationFormat>
  <Paragraphs>178</Paragraphs>
  <Slides>46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Windows User</cp:lastModifiedBy>
  <cp:revision>234</cp:revision>
  <dcterms:created xsi:type="dcterms:W3CDTF">2021-04-29T18:58:34Z</dcterms:created>
  <dcterms:modified xsi:type="dcterms:W3CDTF">2024-12-14T20:06:57Z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